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349" r:id="rId3"/>
    <p:sldId id="336" r:id="rId4"/>
    <p:sldId id="346" r:id="rId5"/>
    <p:sldId id="350" r:id="rId6"/>
    <p:sldId id="351" r:id="rId7"/>
    <p:sldId id="326" r:id="rId8"/>
    <p:sldId id="331" r:id="rId9"/>
    <p:sldId id="345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43F"/>
    <a:srgbClr val="02A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6" autoAdjust="0"/>
    <p:restoredTop sz="94720" autoAdjust="0"/>
  </p:normalViewPr>
  <p:slideViewPr>
    <p:cSldViewPr snapToGrid="0" showGuides="1">
      <p:cViewPr varScale="1">
        <p:scale>
          <a:sx n="159" d="100"/>
          <a:sy n="159" d="100"/>
        </p:scale>
        <p:origin x="192" y="132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7/19/21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7/19/21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4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52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7/19/21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7/19/21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brian8863/viz/CapstoneDashboard_16252496264850/HoldingsDashboard?publish=y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ialmodelingpre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286933"/>
            <a:ext cx="8229600" cy="2895600"/>
          </a:xfrm>
        </p:spPr>
        <p:txBody>
          <a:bodyPr>
            <a:normAutofit/>
          </a:bodyPr>
          <a:lstStyle/>
          <a:p>
            <a:r>
              <a:rPr lang="en-US" dirty="0"/>
              <a:t>Finding Stock Market Inefficiencies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258733"/>
            <a:ext cx="8229600" cy="1219200"/>
          </a:xfrm>
        </p:spPr>
        <p:txBody>
          <a:bodyPr/>
          <a:lstStyle/>
          <a:p>
            <a:r>
              <a:rPr lang="it-IT" dirty="0"/>
              <a:t>Analysis by Brian Bentson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DD88E8-2EF1-C74A-81DA-48AF9E481EC3}"/>
              </a:ext>
            </a:extLst>
          </p:cNvPr>
          <p:cNvSpPr/>
          <p:nvPr/>
        </p:nvSpPr>
        <p:spPr>
          <a:xfrm>
            <a:off x="0" y="1027897"/>
            <a:ext cx="12188825" cy="651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742940BE-0343-BE48-AE07-E2ACAB92224E}"/>
              </a:ext>
            </a:extLst>
          </p:cNvPr>
          <p:cNvSpPr txBox="1">
            <a:spLocks/>
          </p:cNvSpPr>
          <p:nvPr/>
        </p:nvSpPr>
        <p:spPr>
          <a:xfrm>
            <a:off x="455611" y="359833"/>
            <a:ext cx="11123615" cy="685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Finding Stock Market Inefficiencies </a:t>
            </a:r>
            <a:br>
              <a:rPr lang="en-US" sz="4000" dirty="0"/>
            </a:br>
            <a:endParaRPr lang="en-US" sz="40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A28DAE-39E4-6E40-AA40-35F915936105}"/>
              </a:ext>
            </a:extLst>
          </p:cNvPr>
          <p:cNvGrpSpPr/>
          <p:nvPr/>
        </p:nvGrpSpPr>
        <p:grpSpPr>
          <a:xfrm>
            <a:off x="6156942" y="1917032"/>
            <a:ext cx="5530604" cy="3899275"/>
            <a:chOff x="326320" y="1466335"/>
            <a:chExt cx="5768092" cy="48191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B7A539F-93EF-E440-89D8-EEC828B96A42}"/>
                </a:ext>
              </a:extLst>
            </p:cNvPr>
            <p:cNvSpPr/>
            <p:nvPr/>
          </p:nvSpPr>
          <p:spPr>
            <a:xfrm>
              <a:off x="326320" y="1466335"/>
              <a:ext cx="5768092" cy="481913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FE84DFD2-63C2-184D-B865-3F1A3B76E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20" y="1844664"/>
              <a:ext cx="4948494" cy="3960732"/>
            </a:xfrm>
            <a:prstGeom prst="rect">
              <a:avLst/>
            </a:prstGeom>
          </p:spPr>
        </p:pic>
        <p:pic>
          <p:nvPicPr>
            <p:cNvPr id="27" name="Picture 26" descr="Text, table&#10;&#10;Description automatically generated with medium confidence">
              <a:extLst>
                <a:ext uri="{FF2B5EF4-FFF2-40B4-BE49-F238E27FC236}">
                  <a16:creationId xmlns:a16="http://schemas.microsoft.com/office/drawing/2014/main" id="{0A6E38A2-077D-994D-870D-D5B41F6A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888" y="2202366"/>
              <a:ext cx="1143852" cy="843692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6181A18-2651-164F-A624-DE2508A1609F}"/>
              </a:ext>
            </a:extLst>
          </p:cNvPr>
          <p:cNvSpPr/>
          <p:nvPr/>
        </p:nvSpPr>
        <p:spPr>
          <a:xfrm>
            <a:off x="720305" y="1033009"/>
            <a:ext cx="6960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analysis focuses on finding which stocks offer the unique combination of low cost and low volatility growth in the stock price.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B2ED95-457D-194D-A2D3-44068293855A}"/>
              </a:ext>
            </a:extLst>
          </p:cNvPr>
          <p:cNvGrpSpPr/>
          <p:nvPr/>
        </p:nvGrpSpPr>
        <p:grpSpPr>
          <a:xfrm>
            <a:off x="857241" y="1604415"/>
            <a:ext cx="5299701" cy="4480959"/>
            <a:chOff x="411821" y="1604415"/>
            <a:chExt cx="5299701" cy="44809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B3A518B-F542-7F49-A81F-EAC71C38BD2C}"/>
                </a:ext>
              </a:extLst>
            </p:cNvPr>
            <p:cNvGrpSpPr/>
            <p:nvPr/>
          </p:nvGrpSpPr>
          <p:grpSpPr>
            <a:xfrm>
              <a:off x="411821" y="1604415"/>
              <a:ext cx="4931532" cy="4480959"/>
              <a:chOff x="6649356" y="1323853"/>
              <a:chExt cx="4931532" cy="4480959"/>
            </a:xfrm>
          </p:grpSpPr>
          <p:sp>
            <p:nvSpPr>
              <p:cNvPr id="4" name="Content Placeholder 13">
                <a:extLst>
                  <a:ext uri="{FF2B5EF4-FFF2-40B4-BE49-F238E27FC236}">
                    <a16:creationId xmlns:a16="http://schemas.microsoft.com/office/drawing/2014/main" id="{1F3F11B6-467D-B14F-B550-870DEE9DAF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610" y="2051631"/>
                <a:ext cx="4350278" cy="646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</a:schemeClr>
                    </a:solidFill>
                  </a:rPr>
                  <a:t>Use machine learning to find which companies to Buy</a:t>
                </a:r>
              </a:p>
              <a:p>
                <a:pPr marL="0" indent="0">
                  <a:buNone/>
                </a:pPr>
                <a:endParaRPr lang="en-US" sz="1000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1000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1000" dirty="0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pPr lvl="1"/>
                <a:endParaRPr lang="en-US" sz="1600" dirty="0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D760F3-D320-4E48-8BD9-7428508E354B}"/>
                  </a:ext>
                </a:extLst>
              </p:cNvPr>
              <p:cNvSpPr txBox="1"/>
              <p:nvPr/>
            </p:nvSpPr>
            <p:spPr>
              <a:xfrm>
                <a:off x="6680410" y="1323853"/>
                <a:ext cx="60960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0" b="1" dirty="0">
                    <a:solidFill>
                      <a:schemeClr val="bg2">
                        <a:lumMod val="25000"/>
                        <a:lumOff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1D33AC-4E66-B744-8EF2-A6F84DD40E55}"/>
                  </a:ext>
                </a:extLst>
              </p:cNvPr>
              <p:cNvSpPr/>
              <p:nvPr/>
            </p:nvSpPr>
            <p:spPr>
              <a:xfrm>
                <a:off x="6649356" y="2748725"/>
                <a:ext cx="898003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0" b="1" dirty="0">
                    <a:solidFill>
                      <a:schemeClr val="bg2">
                        <a:lumMod val="25000"/>
                        <a:lumOff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B95EDA-61B9-114D-8921-542D54AFB422}"/>
                  </a:ext>
                </a:extLst>
              </p:cNvPr>
              <p:cNvSpPr/>
              <p:nvPr/>
            </p:nvSpPr>
            <p:spPr>
              <a:xfrm>
                <a:off x="6649356" y="4173596"/>
                <a:ext cx="898003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0" b="1" dirty="0">
                    <a:solidFill>
                      <a:schemeClr val="bg2">
                        <a:lumMod val="25000"/>
                        <a:lumOff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333665-AC1F-A249-8AD2-FE6FFCC387CC}"/>
                </a:ext>
              </a:extLst>
            </p:cNvPr>
            <p:cNvSpPr/>
            <p:nvPr/>
          </p:nvSpPr>
          <p:spPr>
            <a:xfrm>
              <a:off x="1109830" y="3689530"/>
              <a:ext cx="30286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85000"/>
                    </a:schemeClr>
                  </a:solidFill>
                </a:rPr>
                <a:t>Use anomaly detection to find data quality issues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8B60C0-229A-7842-A2D5-956085767661}"/>
                </a:ext>
              </a:extLst>
            </p:cNvPr>
            <p:cNvSpPr/>
            <p:nvPr/>
          </p:nvSpPr>
          <p:spPr>
            <a:xfrm>
              <a:off x="1109830" y="5108421"/>
              <a:ext cx="46016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85000"/>
                    </a:schemeClr>
                  </a:solidFill>
                </a:rPr>
                <a:t>Visually interact with KPI’s to research potential stock purchases and sales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F8B65D1-914E-084D-880A-B2CB668611F8}"/>
              </a:ext>
            </a:extLst>
          </p:cNvPr>
          <p:cNvSpPr/>
          <p:nvPr/>
        </p:nvSpPr>
        <p:spPr>
          <a:xfrm>
            <a:off x="6094412" y="5776404"/>
            <a:ext cx="39741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Stocks Grouped by Recommended Action after analysis of 3 key factors:</a:t>
            </a:r>
          </a:p>
          <a:p>
            <a:pPr marL="228600" indent="-228600">
              <a:buAutoNum type="arabicPeriod"/>
            </a:pPr>
            <a:r>
              <a:rPr lang="en-US" sz="1000" dirty="0"/>
              <a:t>The value of the stock which is its price relative to its performance</a:t>
            </a:r>
          </a:p>
          <a:p>
            <a:pPr marL="228600" indent="-228600">
              <a:buAutoNum type="arabicPeriod"/>
            </a:pPr>
            <a:r>
              <a:rPr lang="en-US" sz="1000" dirty="0"/>
              <a:t>The percent change of a stocks price over the past 1 year</a:t>
            </a:r>
          </a:p>
          <a:p>
            <a:pPr marL="228600" indent="-228600">
              <a:buAutoNum type="arabicPeriod"/>
            </a:pPr>
            <a:r>
              <a:rPr lang="en-US" sz="1000" dirty="0"/>
              <a:t>The price momentum or volatility (FIP metric) over the past 1 year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AF583D-B99A-4141-8F91-BC0591173412}"/>
              </a:ext>
            </a:extLst>
          </p:cNvPr>
          <p:cNvSpPr/>
          <p:nvPr/>
        </p:nvSpPr>
        <p:spPr>
          <a:xfrm>
            <a:off x="609598" y="1126466"/>
            <a:ext cx="64963" cy="45430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7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325967"/>
            <a:ext cx="9144001" cy="685800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Results</a:t>
            </a:r>
            <a:endParaRPr lang="en-US" sz="1300" dirty="0"/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D591E704-EFB5-484A-A204-7080FCE63F6A}"/>
              </a:ext>
            </a:extLst>
          </p:cNvPr>
          <p:cNvSpPr txBox="1">
            <a:spLocks/>
          </p:cNvSpPr>
          <p:nvPr/>
        </p:nvSpPr>
        <p:spPr>
          <a:xfrm>
            <a:off x="520916" y="1919982"/>
            <a:ext cx="4285721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Classification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FDAC-D12F-ED49-9F92-EE5A874BBD5E}"/>
              </a:ext>
            </a:extLst>
          </p:cNvPr>
          <p:cNvGrpSpPr/>
          <p:nvPr/>
        </p:nvGrpSpPr>
        <p:grpSpPr>
          <a:xfrm>
            <a:off x="545562" y="2528020"/>
            <a:ext cx="5394418" cy="1910077"/>
            <a:chOff x="593688" y="2057561"/>
            <a:chExt cx="5394418" cy="19100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67235AC-52D7-654D-A917-DE06226A11B6}"/>
                </a:ext>
              </a:extLst>
            </p:cNvPr>
            <p:cNvSpPr/>
            <p:nvPr/>
          </p:nvSpPr>
          <p:spPr>
            <a:xfrm>
              <a:off x="2137151" y="2436451"/>
              <a:ext cx="3188044" cy="186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2B35F1-9CE1-E14B-91F5-8734D58A0892}"/>
                </a:ext>
              </a:extLst>
            </p:cNvPr>
            <p:cNvSpPr/>
            <p:nvPr/>
          </p:nvSpPr>
          <p:spPr>
            <a:xfrm>
              <a:off x="1652175" y="2411827"/>
              <a:ext cx="4475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Sell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2C4058-9E16-444D-A077-602B552EFC1A}"/>
                </a:ext>
              </a:extLst>
            </p:cNvPr>
            <p:cNvSpPr/>
            <p:nvPr/>
          </p:nvSpPr>
          <p:spPr>
            <a:xfrm>
              <a:off x="5304242" y="2350412"/>
              <a:ext cx="4667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98%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3B939B-DE21-CA42-9A6F-25AAD1069140}"/>
                </a:ext>
              </a:extLst>
            </p:cNvPr>
            <p:cNvSpPr/>
            <p:nvPr/>
          </p:nvSpPr>
          <p:spPr>
            <a:xfrm>
              <a:off x="593688" y="2057561"/>
              <a:ext cx="24743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Percentage Correctly Classified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9B89B5-66AD-3D4A-85BE-BE09D9562170}"/>
                </a:ext>
              </a:extLst>
            </p:cNvPr>
            <p:cNvSpPr/>
            <p:nvPr/>
          </p:nvSpPr>
          <p:spPr>
            <a:xfrm>
              <a:off x="2137151" y="2750861"/>
              <a:ext cx="2942482" cy="186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02DE3A-F26B-184F-BA39-5B3E49BC935E}"/>
                </a:ext>
              </a:extLst>
            </p:cNvPr>
            <p:cNvSpPr/>
            <p:nvPr/>
          </p:nvSpPr>
          <p:spPr>
            <a:xfrm>
              <a:off x="1206132" y="2716808"/>
              <a:ext cx="8963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Affordable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C9737A-2B73-3E4C-8B60-CF58CDE1EC22}"/>
                </a:ext>
              </a:extLst>
            </p:cNvPr>
            <p:cNvSpPr/>
            <p:nvPr/>
          </p:nvSpPr>
          <p:spPr>
            <a:xfrm>
              <a:off x="5053197" y="2687597"/>
              <a:ext cx="4683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96%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DC5AC7-8C57-E44C-87C8-36288BE8E19B}"/>
                </a:ext>
              </a:extLst>
            </p:cNvPr>
            <p:cNvSpPr/>
            <p:nvPr/>
          </p:nvSpPr>
          <p:spPr>
            <a:xfrm>
              <a:off x="2137151" y="3057250"/>
              <a:ext cx="2669518" cy="186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6EF570-3FCD-194C-887E-353DE59EAA50}"/>
                </a:ext>
              </a:extLst>
            </p:cNvPr>
            <p:cNvSpPr/>
            <p:nvPr/>
          </p:nvSpPr>
          <p:spPr>
            <a:xfrm>
              <a:off x="1586044" y="3021789"/>
              <a:ext cx="5164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Hold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AC40D8-7418-BC4A-B0EE-30B1690A60C8}"/>
                </a:ext>
              </a:extLst>
            </p:cNvPr>
            <p:cNvSpPr/>
            <p:nvPr/>
          </p:nvSpPr>
          <p:spPr>
            <a:xfrm>
              <a:off x="4774100" y="2983452"/>
              <a:ext cx="4683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94%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F365F8-05A9-504E-8694-F51F5D9A2FFC}"/>
                </a:ext>
              </a:extLst>
            </p:cNvPr>
            <p:cNvSpPr/>
            <p:nvPr/>
          </p:nvSpPr>
          <p:spPr>
            <a:xfrm>
              <a:off x="2137151" y="3379681"/>
              <a:ext cx="2570453" cy="186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AAEA81-1A98-7040-A528-D30C7F967A8F}"/>
                </a:ext>
              </a:extLst>
            </p:cNvPr>
            <p:cNvSpPr/>
            <p:nvPr/>
          </p:nvSpPr>
          <p:spPr>
            <a:xfrm>
              <a:off x="1635929" y="3326770"/>
              <a:ext cx="4299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Buy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762CD-66F4-1549-9F83-2343DFB59BE3}"/>
                </a:ext>
              </a:extLst>
            </p:cNvPr>
            <p:cNvSpPr/>
            <p:nvPr/>
          </p:nvSpPr>
          <p:spPr>
            <a:xfrm>
              <a:off x="4677683" y="3312616"/>
              <a:ext cx="4587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93%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14888F9-0554-BE48-9653-5CE56F0565D5}"/>
                </a:ext>
              </a:extLst>
            </p:cNvPr>
            <p:cNvSpPr/>
            <p:nvPr/>
          </p:nvSpPr>
          <p:spPr>
            <a:xfrm>
              <a:off x="2137151" y="3670028"/>
              <a:ext cx="2451033" cy="1867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87F8CB-5FFC-9E41-ACFE-5732582B5D49}"/>
                </a:ext>
              </a:extLst>
            </p:cNvPr>
            <p:cNvSpPr/>
            <p:nvPr/>
          </p:nvSpPr>
          <p:spPr>
            <a:xfrm>
              <a:off x="1273458" y="3631749"/>
              <a:ext cx="8290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200" dirty="0"/>
                <a:t>Risky Buy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6B858F-0CB3-2348-8E6D-57280FD57302}"/>
                </a:ext>
              </a:extLst>
            </p:cNvPr>
            <p:cNvSpPr/>
            <p:nvPr/>
          </p:nvSpPr>
          <p:spPr>
            <a:xfrm>
              <a:off x="4554626" y="3611701"/>
              <a:ext cx="4667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92%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3C9DC84-5824-3246-9F9C-289CD9CFB50C}"/>
                </a:ext>
              </a:extLst>
            </p:cNvPr>
            <p:cNvSpPr/>
            <p:nvPr/>
          </p:nvSpPr>
          <p:spPr>
            <a:xfrm rot="16200000">
              <a:off x="511972" y="2871157"/>
              <a:ext cx="7184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/>
                <a:t>Action</a:t>
              </a:r>
              <a:r>
                <a:rPr lang="en-US" dirty="0"/>
                <a:t>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210112-C5BE-D74D-9A38-087B44966606}"/>
                </a:ext>
              </a:extLst>
            </p:cNvPr>
            <p:cNvSpPr/>
            <p:nvPr/>
          </p:nvSpPr>
          <p:spPr>
            <a:xfrm>
              <a:off x="686538" y="2327795"/>
              <a:ext cx="5301568" cy="16398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898303-54AA-F845-9C17-181384DF77E2}"/>
              </a:ext>
            </a:extLst>
          </p:cNvPr>
          <p:cNvGrpSpPr/>
          <p:nvPr/>
        </p:nvGrpSpPr>
        <p:grpSpPr>
          <a:xfrm>
            <a:off x="520916" y="4606920"/>
            <a:ext cx="5394418" cy="1739683"/>
            <a:chOff x="593688" y="4464215"/>
            <a:chExt cx="5394418" cy="173968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A960C4-026B-BE42-8576-EA52B3DCE52F}"/>
                </a:ext>
              </a:extLst>
            </p:cNvPr>
            <p:cNvSpPr/>
            <p:nvPr/>
          </p:nvSpPr>
          <p:spPr>
            <a:xfrm>
              <a:off x="593688" y="4464215"/>
              <a:ext cx="22317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Model Feature Importances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BEE422-48EB-5447-8534-C72D44E2BAC3}"/>
                </a:ext>
              </a:extLst>
            </p:cNvPr>
            <p:cNvSpPr/>
            <p:nvPr/>
          </p:nvSpPr>
          <p:spPr>
            <a:xfrm>
              <a:off x="2791425" y="4839180"/>
              <a:ext cx="3123882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54CD85-BDE8-5D49-AC15-78E1B8015679}"/>
                </a:ext>
              </a:extLst>
            </p:cNvPr>
            <p:cNvSpPr/>
            <p:nvPr/>
          </p:nvSpPr>
          <p:spPr>
            <a:xfrm>
              <a:off x="2791425" y="5105464"/>
              <a:ext cx="1968397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BEFC03E-2973-114E-BC5C-6B3173DF47C5}"/>
                </a:ext>
              </a:extLst>
            </p:cNvPr>
            <p:cNvSpPr/>
            <p:nvPr/>
          </p:nvSpPr>
          <p:spPr>
            <a:xfrm>
              <a:off x="2791425" y="5379769"/>
              <a:ext cx="964984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72703E-CBB0-4C41-8CCA-1F2187957AD0}"/>
                </a:ext>
              </a:extLst>
            </p:cNvPr>
            <p:cNvSpPr/>
            <p:nvPr/>
          </p:nvSpPr>
          <p:spPr>
            <a:xfrm>
              <a:off x="2791426" y="5662095"/>
              <a:ext cx="900248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DFC1B2-0F0D-CD47-AC2E-E070DF933F17}"/>
                </a:ext>
              </a:extLst>
            </p:cNvPr>
            <p:cNvSpPr/>
            <p:nvPr/>
          </p:nvSpPr>
          <p:spPr>
            <a:xfrm>
              <a:off x="2791425" y="5944421"/>
              <a:ext cx="689855" cy="182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6323CAF-AF86-A24F-B7DC-3BBB2DB176D0}"/>
                </a:ext>
              </a:extLst>
            </p:cNvPr>
            <p:cNvSpPr/>
            <p:nvPr/>
          </p:nvSpPr>
          <p:spPr>
            <a:xfrm>
              <a:off x="1171753" y="4794469"/>
              <a:ext cx="157927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00" dirty="0"/>
                <a:t>EV to Operating Cashflow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5FF00C1-4E9F-044E-876B-ABF84029BA42}"/>
                </a:ext>
              </a:extLst>
            </p:cNvPr>
            <p:cNvSpPr/>
            <p:nvPr/>
          </p:nvSpPr>
          <p:spPr>
            <a:xfrm>
              <a:off x="1807297" y="5070582"/>
              <a:ext cx="94128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00" dirty="0"/>
                <a:t>EV to EBITDA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38BAAD-B4B5-8C4B-A15C-9644475B0D6C}"/>
                </a:ext>
              </a:extLst>
            </p:cNvPr>
            <p:cNvSpPr/>
            <p:nvPr/>
          </p:nvSpPr>
          <p:spPr>
            <a:xfrm>
              <a:off x="1473872" y="5346695"/>
              <a:ext cx="127470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00" dirty="0"/>
                <a:t>EV to Free Cashflow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9F9865-DA7D-8340-BAD2-FC1153579EEC}"/>
                </a:ext>
              </a:extLst>
            </p:cNvPr>
            <p:cNvSpPr/>
            <p:nvPr/>
          </p:nvSpPr>
          <p:spPr>
            <a:xfrm>
              <a:off x="1682455" y="5622807"/>
              <a:ext cx="102944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00" dirty="0"/>
                <a:t>Percent Change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20DB9D-47E3-6C44-BA5B-7B4DD0E8A61B}"/>
                </a:ext>
              </a:extLst>
            </p:cNvPr>
            <p:cNvSpPr/>
            <p:nvPr/>
          </p:nvSpPr>
          <p:spPr>
            <a:xfrm>
              <a:off x="1515060" y="5898919"/>
              <a:ext cx="120417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00" dirty="0"/>
                <a:t>Price to Sales Ratio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A29E3C-EA20-EE4F-8E1F-1C04CB6076F7}"/>
                </a:ext>
              </a:extLst>
            </p:cNvPr>
            <p:cNvSpPr/>
            <p:nvPr/>
          </p:nvSpPr>
          <p:spPr>
            <a:xfrm>
              <a:off x="686538" y="4747367"/>
              <a:ext cx="5301568" cy="1456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7" name="Table 47">
            <a:extLst>
              <a:ext uri="{FF2B5EF4-FFF2-40B4-BE49-F238E27FC236}">
                <a16:creationId xmlns:a16="http://schemas.microsoft.com/office/drawing/2014/main" id="{94365108-CADB-2448-8303-776AFE014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43067"/>
              </p:ext>
            </p:extLst>
          </p:nvPr>
        </p:nvGraphicFramePr>
        <p:xfrm>
          <a:off x="6577854" y="2434616"/>
          <a:ext cx="5065409" cy="772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112">
                  <a:extLst>
                    <a:ext uri="{9D8B030D-6E8A-4147-A177-3AD203B41FA5}">
                      <a16:colId xmlns:a16="http://schemas.microsoft.com/office/drawing/2014/main" val="390580801"/>
                    </a:ext>
                  </a:extLst>
                </a:gridCol>
                <a:gridCol w="720191">
                  <a:extLst>
                    <a:ext uri="{9D8B030D-6E8A-4147-A177-3AD203B41FA5}">
                      <a16:colId xmlns:a16="http://schemas.microsoft.com/office/drawing/2014/main" val="2381966616"/>
                    </a:ext>
                  </a:extLst>
                </a:gridCol>
                <a:gridCol w="574534">
                  <a:extLst>
                    <a:ext uri="{9D8B030D-6E8A-4147-A177-3AD203B41FA5}">
                      <a16:colId xmlns:a16="http://schemas.microsoft.com/office/drawing/2014/main" val="4143408452"/>
                    </a:ext>
                  </a:extLst>
                </a:gridCol>
                <a:gridCol w="623087">
                  <a:extLst>
                    <a:ext uri="{9D8B030D-6E8A-4147-A177-3AD203B41FA5}">
                      <a16:colId xmlns:a16="http://schemas.microsoft.com/office/drawing/2014/main" val="338011205"/>
                    </a:ext>
                  </a:extLst>
                </a:gridCol>
                <a:gridCol w="695915">
                  <a:extLst>
                    <a:ext uri="{9D8B030D-6E8A-4147-A177-3AD203B41FA5}">
                      <a16:colId xmlns:a16="http://schemas.microsoft.com/office/drawing/2014/main" val="520482488"/>
                    </a:ext>
                  </a:extLst>
                </a:gridCol>
                <a:gridCol w="857756">
                  <a:extLst>
                    <a:ext uri="{9D8B030D-6E8A-4147-A177-3AD203B41FA5}">
                      <a16:colId xmlns:a16="http://schemas.microsoft.com/office/drawing/2014/main" val="759088205"/>
                    </a:ext>
                  </a:extLst>
                </a:gridCol>
                <a:gridCol w="1026814">
                  <a:extLst>
                    <a:ext uri="{9D8B030D-6E8A-4147-A177-3AD203B41FA5}">
                      <a16:colId xmlns:a16="http://schemas.microsoft.com/office/drawing/2014/main" val="75839031"/>
                    </a:ext>
                  </a:extLst>
                </a:gridCol>
              </a:tblGrid>
              <a:tr h="38625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Symbol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Revenue Per Share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PE Ratio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PS Ratio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EV to EBITDA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EV to Free Cashflow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EV to Operating Cashflow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21308370"/>
                  </a:ext>
                </a:extLst>
              </a:tr>
              <a:tr h="38625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IIVIP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26,456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74707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id="{6332E625-8B47-674E-8510-95F22B90226E}"/>
              </a:ext>
            </a:extLst>
          </p:cNvPr>
          <p:cNvGrpSpPr/>
          <p:nvPr/>
        </p:nvGrpSpPr>
        <p:grpSpPr>
          <a:xfrm>
            <a:off x="6567426" y="3074599"/>
            <a:ext cx="5084064" cy="3616709"/>
            <a:chOff x="6693070" y="2607776"/>
            <a:chExt cx="5093830" cy="3698135"/>
          </a:xfrm>
        </p:grpSpPr>
        <p:pic>
          <p:nvPicPr>
            <p:cNvPr id="10" name="Picture 9" descr="Application&#10;&#10;Description automatically generated with medium confidence">
              <a:extLst>
                <a:ext uri="{FF2B5EF4-FFF2-40B4-BE49-F238E27FC236}">
                  <a16:creationId xmlns:a16="http://schemas.microsoft.com/office/drawing/2014/main" id="{278DCCAB-2949-EC4E-9319-5087B224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070" y="2707528"/>
              <a:ext cx="5093830" cy="3598383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F45C98-6F11-264D-B61D-DF012CA012ED}"/>
                </a:ext>
              </a:extLst>
            </p:cNvPr>
            <p:cNvGrpSpPr/>
            <p:nvPr/>
          </p:nvGrpSpPr>
          <p:grpSpPr>
            <a:xfrm>
              <a:off x="7808814" y="2607776"/>
              <a:ext cx="2187917" cy="3515879"/>
              <a:chOff x="7808814" y="2607776"/>
              <a:chExt cx="2187917" cy="351587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72A24B8-28D8-4B47-9B4D-A7E7904E4EDF}"/>
                  </a:ext>
                </a:extLst>
              </p:cNvPr>
              <p:cNvSpPr/>
              <p:nvPr/>
            </p:nvSpPr>
            <p:spPr>
              <a:xfrm>
                <a:off x="9033779" y="3480038"/>
                <a:ext cx="962952" cy="264361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F73E6F7-7027-554F-8FF5-5C8B52CFA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8814" y="2607776"/>
                <a:ext cx="1364514" cy="106225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8EF230A-E85D-6F49-895C-A46406752322}"/>
              </a:ext>
            </a:extLst>
          </p:cNvPr>
          <p:cNvSpPr/>
          <p:nvPr/>
        </p:nvSpPr>
        <p:spPr>
          <a:xfrm>
            <a:off x="0" y="1007289"/>
            <a:ext cx="12188825" cy="651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4E0382-877A-2E41-A298-99D60DA8871D}"/>
              </a:ext>
            </a:extLst>
          </p:cNvPr>
          <p:cNvSpPr/>
          <p:nvPr/>
        </p:nvSpPr>
        <p:spPr>
          <a:xfrm>
            <a:off x="720305" y="1012401"/>
            <a:ext cx="9144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 algorithms were used to solve separate problems. Classification was used to identify inefficient stocks (Buy) and anomaly detection was used to identify questionable data quality.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B7F17FE-A32B-4047-9210-85B163B73135}"/>
              </a:ext>
            </a:extLst>
          </p:cNvPr>
          <p:cNvSpPr/>
          <p:nvPr/>
        </p:nvSpPr>
        <p:spPr>
          <a:xfrm>
            <a:off x="609598" y="1105858"/>
            <a:ext cx="64963" cy="45430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EAE03-3CA2-1644-8B72-7CF0433ED2C0}"/>
              </a:ext>
            </a:extLst>
          </p:cNvPr>
          <p:cNvSpPr/>
          <p:nvPr/>
        </p:nvSpPr>
        <p:spPr>
          <a:xfrm>
            <a:off x="638410" y="2244855"/>
            <a:ext cx="5301569" cy="5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13">
            <a:extLst>
              <a:ext uri="{FF2B5EF4-FFF2-40B4-BE49-F238E27FC236}">
                <a16:creationId xmlns:a16="http://schemas.microsoft.com/office/drawing/2014/main" id="{41466905-C355-EA47-8661-C7AD005ACB45}"/>
              </a:ext>
            </a:extLst>
          </p:cNvPr>
          <p:cNvSpPr txBox="1">
            <a:spLocks/>
          </p:cNvSpPr>
          <p:nvPr/>
        </p:nvSpPr>
        <p:spPr>
          <a:xfrm>
            <a:off x="6318766" y="1919982"/>
            <a:ext cx="4285721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Anomaly Detection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C87AA8-181C-C344-BA5A-957D3E8FBD7E}"/>
              </a:ext>
            </a:extLst>
          </p:cNvPr>
          <p:cNvSpPr/>
          <p:nvPr/>
        </p:nvSpPr>
        <p:spPr>
          <a:xfrm>
            <a:off x="6436260" y="2244855"/>
            <a:ext cx="5301569" cy="5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325967"/>
            <a:ext cx="9144001" cy="685800"/>
          </a:xfrm>
        </p:spPr>
        <p:txBody>
          <a:bodyPr>
            <a:normAutofit/>
          </a:bodyPr>
          <a:lstStyle/>
          <a:p>
            <a:r>
              <a:rPr lang="en-US" sz="4000" dirty="0"/>
              <a:t>Stock Performance Dashboard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D591E704-EFB5-484A-A204-7080FCE63F6A}"/>
              </a:ext>
            </a:extLst>
          </p:cNvPr>
          <p:cNvSpPr txBox="1">
            <a:spLocks/>
          </p:cNvSpPr>
          <p:nvPr/>
        </p:nvSpPr>
        <p:spPr>
          <a:xfrm>
            <a:off x="7747222" y="2845942"/>
            <a:ext cx="4071227" cy="807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View performance of current holdings for potential sale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FD24-846E-A249-822F-55FBBF7529C7}"/>
              </a:ext>
            </a:extLst>
          </p:cNvPr>
          <p:cNvSpPr txBox="1"/>
          <p:nvPr/>
        </p:nvSpPr>
        <p:spPr>
          <a:xfrm>
            <a:off x="7173973" y="2201655"/>
            <a:ext cx="60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FF611-B000-8E43-A688-F4D20F4305B4}"/>
              </a:ext>
            </a:extLst>
          </p:cNvPr>
          <p:cNvSpPr/>
          <p:nvPr/>
        </p:nvSpPr>
        <p:spPr>
          <a:xfrm>
            <a:off x="7168315" y="3441872"/>
            <a:ext cx="89800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DE9642-A52B-B048-A024-3BE3D63327D8}"/>
              </a:ext>
            </a:extLst>
          </p:cNvPr>
          <p:cNvSpPr/>
          <p:nvPr/>
        </p:nvSpPr>
        <p:spPr>
          <a:xfrm>
            <a:off x="7171878" y="4682089"/>
            <a:ext cx="89800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16B3DE-F9C2-1540-9736-DDCDF2448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9" y="1972923"/>
            <a:ext cx="2893282" cy="204686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5AA9B51-90F7-2C46-A798-7778FA1CE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45" y="4137707"/>
            <a:ext cx="2893283" cy="2046865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C3EE236-ACD8-504C-B9C7-4D216C640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74" y="4136804"/>
            <a:ext cx="2896161" cy="2046865"/>
          </a:xfrm>
          <a:prstGeom prst="rect">
            <a:avLst/>
          </a:prstGeom>
        </p:spPr>
      </p:pic>
      <p:pic>
        <p:nvPicPr>
          <p:cNvPr id="14" name="Picture 13" descr="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CA3251D4-BCB9-AA4C-969F-04796E6D1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46" y="1972923"/>
            <a:ext cx="2893282" cy="2046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11D31D-34C1-604C-8694-F8BCED449A57}"/>
              </a:ext>
            </a:extLst>
          </p:cNvPr>
          <p:cNvSpPr/>
          <p:nvPr/>
        </p:nvSpPr>
        <p:spPr>
          <a:xfrm>
            <a:off x="0" y="1007289"/>
            <a:ext cx="12188825" cy="651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FFDF51-74A5-814E-8935-5A1D103F22D5}"/>
              </a:ext>
            </a:extLst>
          </p:cNvPr>
          <p:cNvSpPr/>
          <p:nvPr/>
        </p:nvSpPr>
        <p:spPr>
          <a:xfrm>
            <a:off x="720306" y="1012401"/>
            <a:ext cx="8632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Tableau dashboard was built to aid in the discovery of inefficient stocks. The dashboard allows a user to explore key stock information in an interactive visual experience.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97188B-C93C-7B4D-89F9-CBEB073C0FFF}"/>
              </a:ext>
            </a:extLst>
          </p:cNvPr>
          <p:cNvSpPr/>
          <p:nvPr/>
        </p:nvSpPr>
        <p:spPr>
          <a:xfrm>
            <a:off x="609598" y="1105858"/>
            <a:ext cx="64963" cy="45430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755DE-6BA0-4745-B2FD-D49C41F57059}"/>
              </a:ext>
            </a:extLst>
          </p:cNvPr>
          <p:cNvSpPr/>
          <p:nvPr/>
        </p:nvSpPr>
        <p:spPr>
          <a:xfrm>
            <a:off x="7856876" y="4014447"/>
            <a:ext cx="2873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Research new companies to buy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ADDCB5-ECB3-8D43-AE9D-547A68DE11A6}"/>
              </a:ext>
            </a:extLst>
          </p:cNvPr>
          <p:cNvSpPr/>
          <p:nvPr/>
        </p:nvSpPr>
        <p:spPr>
          <a:xfrm>
            <a:off x="7856876" y="5271194"/>
            <a:ext cx="32360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Validate underlying data quality</a:t>
            </a: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C6EF7C32-FA75-2B46-BBAE-79E00CCBBA83}"/>
              </a:ext>
            </a:extLst>
          </p:cNvPr>
          <p:cNvSpPr txBox="1">
            <a:spLocks/>
          </p:cNvSpPr>
          <p:nvPr/>
        </p:nvSpPr>
        <p:spPr>
          <a:xfrm>
            <a:off x="7152325" y="1913318"/>
            <a:ext cx="4071227" cy="288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 Main Dashboard Functions: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2EBFE1-E04C-E346-ACBB-696E8C00616D}"/>
              </a:ext>
            </a:extLst>
          </p:cNvPr>
          <p:cNvSpPr/>
          <p:nvPr/>
        </p:nvSpPr>
        <p:spPr>
          <a:xfrm>
            <a:off x="7223695" y="2331700"/>
            <a:ext cx="4572000" cy="5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4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429000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>
                <a:hlinkClick r:id="rId2"/>
              </a:rPr>
              <a:t>Dashboard Demo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08557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8487BAC0-C77A-BF4A-8C61-1D76BC114D8A}"/>
              </a:ext>
            </a:extLst>
          </p:cNvPr>
          <p:cNvSpPr txBox="1">
            <a:spLocks/>
          </p:cNvSpPr>
          <p:nvPr/>
        </p:nvSpPr>
        <p:spPr>
          <a:xfrm>
            <a:off x="455612" y="325967"/>
            <a:ext cx="9144001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Recommendations &amp; Improvements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A4F426-1676-194B-9A0D-A9936BD673BD}"/>
              </a:ext>
            </a:extLst>
          </p:cNvPr>
          <p:cNvSpPr/>
          <p:nvPr/>
        </p:nvSpPr>
        <p:spPr>
          <a:xfrm>
            <a:off x="0" y="1007289"/>
            <a:ext cx="12188825" cy="651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BF4A6A-8B70-6C4A-BFC2-4D1B302566FA}"/>
              </a:ext>
            </a:extLst>
          </p:cNvPr>
          <p:cNvSpPr/>
          <p:nvPr/>
        </p:nvSpPr>
        <p:spPr>
          <a:xfrm>
            <a:off x="720306" y="1012401"/>
            <a:ext cx="8078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analysis findings, it is possible to utilize historical stock metrics to prioritize which stocks to further evaluate for investment.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B42945-7B0E-1C47-854D-3D377E7F3457}"/>
              </a:ext>
            </a:extLst>
          </p:cNvPr>
          <p:cNvSpPr/>
          <p:nvPr/>
        </p:nvSpPr>
        <p:spPr>
          <a:xfrm>
            <a:off x="609598" y="1105858"/>
            <a:ext cx="64963" cy="45430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775FDE4E-2BD2-034E-833E-E0E24EF73122}"/>
              </a:ext>
            </a:extLst>
          </p:cNvPr>
          <p:cNvSpPr txBox="1">
            <a:spLocks/>
          </p:cNvSpPr>
          <p:nvPr/>
        </p:nvSpPr>
        <p:spPr>
          <a:xfrm>
            <a:off x="520916" y="1919982"/>
            <a:ext cx="4285721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Recommendations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499AF6-95E4-E24C-8904-7B828CFC7BB9}"/>
              </a:ext>
            </a:extLst>
          </p:cNvPr>
          <p:cNvSpPr/>
          <p:nvPr/>
        </p:nvSpPr>
        <p:spPr>
          <a:xfrm>
            <a:off x="638410" y="2244855"/>
            <a:ext cx="5301569" cy="5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6314BE90-9BC9-2046-9015-01356D68E7FC}"/>
              </a:ext>
            </a:extLst>
          </p:cNvPr>
          <p:cNvSpPr txBox="1">
            <a:spLocks/>
          </p:cNvSpPr>
          <p:nvPr/>
        </p:nvSpPr>
        <p:spPr>
          <a:xfrm>
            <a:off x="6318766" y="1919982"/>
            <a:ext cx="4285721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Future Improvements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A18BDE-07E2-2C46-9556-373DA620EA6F}"/>
              </a:ext>
            </a:extLst>
          </p:cNvPr>
          <p:cNvSpPr/>
          <p:nvPr/>
        </p:nvSpPr>
        <p:spPr>
          <a:xfrm>
            <a:off x="6436260" y="2244855"/>
            <a:ext cx="5301569" cy="5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89A9884F-EC7D-DD4E-AB7A-64B92A03FFB5}"/>
              </a:ext>
            </a:extLst>
          </p:cNvPr>
          <p:cNvSpPr txBox="1">
            <a:spLocks/>
          </p:cNvSpPr>
          <p:nvPr/>
        </p:nvSpPr>
        <p:spPr>
          <a:xfrm>
            <a:off x="1211179" y="2462595"/>
            <a:ext cx="4285721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Utilize anomaly detection results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BBA9C7-E208-4D49-B1CE-3369953393F5}"/>
              </a:ext>
            </a:extLst>
          </p:cNvPr>
          <p:cNvSpPr/>
          <p:nvPr/>
        </p:nvSpPr>
        <p:spPr>
          <a:xfrm>
            <a:off x="1654258" y="2738553"/>
            <a:ext cx="4285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Quickly know which stocks to dive deeper into their data to ensure quality</a:t>
            </a:r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F7E1E607-C8C0-B044-91E2-8F15DA5520EB}"/>
              </a:ext>
            </a:extLst>
          </p:cNvPr>
          <p:cNvSpPr/>
          <p:nvPr/>
        </p:nvSpPr>
        <p:spPr>
          <a:xfrm>
            <a:off x="638410" y="2462595"/>
            <a:ext cx="572769" cy="320731"/>
          </a:xfrm>
          <a:prstGeom prst="stripedRightArrow">
            <a:avLst>
              <a:gd name="adj1" fmla="val 44998"/>
              <a:gd name="adj2" fmla="val 105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A44DCE-3496-B146-9778-34FE9BE55228}"/>
              </a:ext>
            </a:extLst>
          </p:cNvPr>
          <p:cNvSpPr txBox="1">
            <a:spLocks/>
          </p:cNvSpPr>
          <p:nvPr/>
        </p:nvSpPr>
        <p:spPr>
          <a:xfrm>
            <a:off x="1211179" y="3632174"/>
            <a:ext cx="4728800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Focus on Enterprise Value to Free Cashflow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4AA2A4-E5C4-6F40-837C-C5C8035D2F31}"/>
              </a:ext>
            </a:extLst>
          </p:cNvPr>
          <p:cNvSpPr/>
          <p:nvPr/>
        </p:nvSpPr>
        <p:spPr>
          <a:xfrm>
            <a:off x="1654258" y="3908132"/>
            <a:ext cx="4285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metric provided a great metric to the classification algorithm to group the stocks into their respective categories</a:t>
            </a:r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6E19FA78-D3FB-E943-8B61-60FB8251BF7C}"/>
              </a:ext>
            </a:extLst>
          </p:cNvPr>
          <p:cNvSpPr/>
          <p:nvPr/>
        </p:nvSpPr>
        <p:spPr>
          <a:xfrm>
            <a:off x="638410" y="3632174"/>
            <a:ext cx="572769" cy="320731"/>
          </a:xfrm>
          <a:prstGeom prst="stripedRightArrow">
            <a:avLst>
              <a:gd name="adj1" fmla="val 44998"/>
              <a:gd name="adj2" fmla="val 105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39DB8BFC-8CB9-1B46-9EA9-F7CDBDD16CD8}"/>
              </a:ext>
            </a:extLst>
          </p:cNvPr>
          <p:cNvSpPr txBox="1">
            <a:spLocks/>
          </p:cNvSpPr>
          <p:nvPr/>
        </p:nvSpPr>
        <p:spPr>
          <a:xfrm>
            <a:off x="1211179" y="4955647"/>
            <a:ext cx="4728800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Explore the Dashboard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E4199-9855-B14E-AAD1-2212F5D939A7}"/>
              </a:ext>
            </a:extLst>
          </p:cNvPr>
          <p:cNvSpPr/>
          <p:nvPr/>
        </p:nvSpPr>
        <p:spPr>
          <a:xfrm>
            <a:off x="1654258" y="5231605"/>
            <a:ext cx="4285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dashboard integrates many import stock metrics in an interactive way that should speed up evaluation</a:t>
            </a:r>
          </a:p>
        </p:txBody>
      </p:sp>
      <p:sp>
        <p:nvSpPr>
          <p:cNvPr id="19" name="Striped Right Arrow 18">
            <a:extLst>
              <a:ext uri="{FF2B5EF4-FFF2-40B4-BE49-F238E27FC236}">
                <a16:creationId xmlns:a16="http://schemas.microsoft.com/office/drawing/2014/main" id="{41CF295F-91D6-D44E-A662-EA043CA8B335}"/>
              </a:ext>
            </a:extLst>
          </p:cNvPr>
          <p:cNvSpPr/>
          <p:nvPr/>
        </p:nvSpPr>
        <p:spPr>
          <a:xfrm>
            <a:off x="638410" y="4955647"/>
            <a:ext cx="572769" cy="320731"/>
          </a:xfrm>
          <a:prstGeom prst="stripedRightArrow">
            <a:avLst>
              <a:gd name="adj1" fmla="val 44998"/>
              <a:gd name="adj2" fmla="val 105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8F8A0426-E002-0B44-A02A-B7EB66030913}"/>
              </a:ext>
            </a:extLst>
          </p:cNvPr>
          <p:cNvSpPr txBox="1">
            <a:spLocks/>
          </p:cNvSpPr>
          <p:nvPr/>
        </p:nvSpPr>
        <p:spPr>
          <a:xfrm>
            <a:off x="7013673" y="2462595"/>
            <a:ext cx="4285721" cy="441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Make a Live Connection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134CEB-F070-6E48-8677-B7E1E98B0D23}"/>
              </a:ext>
            </a:extLst>
          </p:cNvPr>
          <p:cNvSpPr/>
          <p:nvPr/>
        </p:nvSpPr>
        <p:spPr>
          <a:xfrm>
            <a:off x="7456752" y="2738553"/>
            <a:ext cx="4285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Create a live pipeline which feeds refreshed data to the dashboard automatically</a:t>
            </a:r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C3134B65-5A42-0141-B427-0372FB399762}"/>
              </a:ext>
            </a:extLst>
          </p:cNvPr>
          <p:cNvSpPr/>
          <p:nvPr/>
        </p:nvSpPr>
        <p:spPr>
          <a:xfrm>
            <a:off x="6440904" y="2462595"/>
            <a:ext cx="572769" cy="320731"/>
          </a:xfrm>
          <a:prstGeom prst="stripedRightArrow">
            <a:avLst>
              <a:gd name="adj1" fmla="val 44998"/>
              <a:gd name="adj2" fmla="val 105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6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71877A-1BAE-4D4D-AFF9-C1E8B4F8A0FE}"/>
              </a:ext>
            </a:extLst>
          </p:cNvPr>
          <p:cNvSpPr txBox="1">
            <a:spLocks/>
          </p:cNvSpPr>
          <p:nvPr/>
        </p:nvSpPr>
        <p:spPr>
          <a:xfrm>
            <a:off x="1522411" y="27432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26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42002-B8FB-D246-AC5B-38C4F5F5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707776"/>
            <a:ext cx="9144001" cy="1371600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41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2" y="325967"/>
            <a:ext cx="9144001" cy="685800"/>
          </a:xfrm>
        </p:spPr>
        <p:txBody>
          <a:bodyPr>
            <a:normAutofit/>
          </a:bodyPr>
          <a:lstStyle/>
          <a:p>
            <a:r>
              <a:rPr lang="en-US" dirty="0"/>
              <a:t>Data Overview</a:t>
            </a:r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D591E704-EFB5-484A-A204-7080FCE63F6A}"/>
              </a:ext>
            </a:extLst>
          </p:cNvPr>
          <p:cNvSpPr txBox="1">
            <a:spLocks/>
          </p:cNvSpPr>
          <p:nvPr/>
        </p:nvSpPr>
        <p:spPr>
          <a:xfrm>
            <a:off x="7424474" y="1925888"/>
            <a:ext cx="4350278" cy="2687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Sourced data from FMP’s API</a:t>
            </a:r>
          </a:p>
          <a:p>
            <a:r>
              <a:rPr lang="en-US" sz="2000" dirty="0"/>
              <a:t>4311 stocks after removing null or negative values and removing highly volatile sectors</a:t>
            </a:r>
          </a:p>
          <a:p>
            <a:r>
              <a:rPr lang="en-US" sz="2000" dirty="0"/>
              <a:t>Pulled company profile information, historical performance metrics and stock price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9B3277-BDF7-7D40-9413-0E636F5072E8}"/>
              </a:ext>
            </a:extLst>
          </p:cNvPr>
          <p:cNvGrpSpPr/>
          <p:nvPr/>
        </p:nvGrpSpPr>
        <p:grpSpPr>
          <a:xfrm>
            <a:off x="320145" y="747663"/>
            <a:ext cx="7187405" cy="4142232"/>
            <a:chOff x="455612" y="1011767"/>
            <a:chExt cx="7187405" cy="414560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6B89A5A-26B7-9A46-86B4-678A14520496}"/>
                </a:ext>
              </a:extLst>
            </p:cNvPr>
            <p:cNvSpPr txBox="1"/>
            <p:nvPr/>
          </p:nvSpPr>
          <p:spPr>
            <a:xfrm>
              <a:off x="455612" y="1011767"/>
              <a:ext cx="7187405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0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FMP</a:t>
              </a:r>
              <a:endParaRPr lang="en-US" sz="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B8B4951-68C3-314E-A7F4-0A83069498BD}"/>
                </a:ext>
              </a:extLst>
            </p:cNvPr>
            <p:cNvSpPr/>
            <p:nvPr/>
          </p:nvSpPr>
          <p:spPr>
            <a:xfrm>
              <a:off x="1198576" y="4603371"/>
              <a:ext cx="5490606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0" dirty="0">
                  <a:latin typeface="Ayuthaya" pitchFamily="2" charset="-34"/>
                  <a:ea typeface="Ayuthaya" pitchFamily="2" charset="-34"/>
                  <a:cs typeface="Ayuthaya" pitchFamily="2" charset="-34"/>
                </a:rPr>
                <a:t>Financial Modeling Prep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5DACA66-7B78-4D49-A083-5AD870E15426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4539182"/>
              <a:ext cx="6265334" cy="0"/>
            </a:xfrm>
            <a:prstGeom prst="line">
              <a:avLst/>
            </a:prstGeom>
            <a:ln w="38100"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21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Blue Tunnel 16x9</Template>
  <TotalTime>8471</TotalTime>
  <Words>434</Words>
  <Application>Microsoft Macintosh PowerPoint</Application>
  <PresentationFormat>Custom</PresentationFormat>
  <Paragraphs>87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Ayuthaya</vt:lpstr>
      <vt:lpstr>Corbel</vt:lpstr>
      <vt:lpstr>Times New Roman</vt:lpstr>
      <vt:lpstr>Digital Blue Tunnel 16x9</vt:lpstr>
      <vt:lpstr>Finding Stock Market Inefficiencies</vt:lpstr>
      <vt:lpstr>PowerPoint Presentation</vt:lpstr>
      <vt:lpstr>Machine Learning Results</vt:lpstr>
      <vt:lpstr>Stock Performance Dashboard</vt:lpstr>
      <vt:lpstr>Dashboard Demo</vt:lpstr>
      <vt:lpstr>PowerPoint Presentation</vt:lpstr>
      <vt:lpstr>Thank you</vt:lpstr>
      <vt:lpstr>Appendix</vt:lpstr>
      <vt:lpstr>Data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Brian Bentson</dc:creator>
  <cp:lastModifiedBy>Brian Bentson</cp:lastModifiedBy>
  <cp:revision>248</cp:revision>
  <dcterms:created xsi:type="dcterms:W3CDTF">2021-04-15T22:42:22Z</dcterms:created>
  <dcterms:modified xsi:type="dcterms:W3CDTF">2021-07-19T16:56:15Z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